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59" r:id="rId5"/>
    <p:sldId id="266" r:id="rId6"/>
    <p:sldId id="265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6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5BB8-EBF0-435E-8064-488075D57F07}" type="datetimeFigureOut">
              <a:rPr lang="pt-BR" smtClean="0"/>
              <a:t>04/06/2015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E21FA-3D2F-434D-89A5-E13D2989DBF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The UNCAC</a:t>
            </a:r>
            <a:br>
              <a:rPr lang="pt-BR" sz="4000" dirty="0" smtClean="0"/>
            </a:br>
            <a:r>
              <a:rPr lang="pt-BR" sz="4000" dirty="0" smtClean="0"/>
              <a:t>Implementation Review Mechanism</a:t>
            </a:r>
            <a:endParaRPr lang="pt-B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pt-BR" sz="5700" b="1" dirty="0" smtClean="0">
                <a:solidFill>
                  <a:srgbClr val="FF0000"/>
                </a:solidFill>
              </a:rPr>
              <a:t>Moving into the </a:t>
            </a:r>
            <a:r>
              <a:rPr lang="pt-BR" sz="5700" b="1" dirty="0" err="1" smtClean="0">
                <a:solidFill>
                  <a:srgbClr val="FF0000"/>
                </a:solidFill>
              </a:rPr>
              <a:t>second</a:t>
            </a:r>
            <a:r>
              <a:rPr lang="pt-BR" sz="5700" b="1" dirty="0" smtClean="0">
                <a:solidFill>
                  <a:srgbClr val="FF0000"/>
                </a:solidFill>
              </a:rPr>
              <a:t> </a:t>
            </a:r>
            <a:r>
              <a:rPr lang="pt-BR" sz="5700" b="1" dirty="0" err="1" smtClean="0">
                <a:solidFill>
                  <a:srgbClr val="FF0000"/>
                </a:solidFill>
              </a:rPr>
              <a:t>cycle</a:t>
            </a:r>
            <a:endParaRPr lang="pt-BR" sz="5700" b="1" dirty="0" smtClean="0">
              <a:solidFill>
                <a:srgbClr val="FF0000"/>
              </a:solidFill>
            </a:endParaRPr>
          </a:p>
          <a:p>
            <a:endParaRPr lang="pt-BR" sz="3600" b="1" dirty="0">
              <a:solidFill>
                <a:srgbClr val="FF0000"/>
              </a:solidFill>
            </a:endParaRPr>
          </a:p>
          <a:p>
            <a:endParaRPr lang="pt-BR" sz="3600" dirty="0" smtClean="0">
              <a:solidFill>
                <a:schemeClr val="tx1"/>
              </a:solidFill>
            </a:endParaRPr>
          </a:p>
          <a:p>
            <a:r>
              <a:rPr lang="pt-BR" sz="3600" dirty="0" smtClean="0">
                <a:solidFill>
                  <a:schemeClr val="tx1"/>
                </a:solidFill>
              </a:rPr>
              <a:t>Martin </a:t>
            </a:r>
            <a:r>
              <a:rPr lang="pt-BR" sz="3600" dirty="0" smtClean="0">
                <a:solidFill>
                  <a:schemeClr val="tx1"/>
                </a:solidFill>
              </a:rPr>
              <a:t>Matter, PM of Switzerland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«Review of the </a:t>
            </a:r>
            <a:r>
              <a:rPr lang="de-CH" b="1" dirty="0" err="1" smtClean="0"/>
              <a:t>review</a:t>
            </a:r>
            <a:r>
              <a:rPr lang="de-CH" b="1" dirty="0" smtClean="0"/>
              <a:t>»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/>
          <a:lstStyle/>
          <a:p>
            <a:r>
              <a:rPr lang="de-CH" dirty="0" smtClean="0">
                <a:solidFill>
                  <a:srgbClr val="FF0000"/>
                </a:solidFill>
              </a:rPr>
              <a:t>Mandate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CH" b="1" dirty="0" smtClean="0"/>
              <a:t>COSP Res. 3/1:  </a:t>
            </a:r>
            <a:r>
              <a:rPr lang="de-CH" i="1" dirty="0" smtClean="0"/>
              <a:t>«</a:t>
            </a:r>
            <a:r>
              <a:rPr lang="de-CH" i="1" dirty="0" err="1" smtClean="0"/>
              <a:t>Requests</a:t>
            </a:r>
            <a:r>
              <a:rPr lang="de-CH" i="1" dirty="0" smtClean="0"/>
              <a:t> the IRG </a:t>
            </a:r>
            <a:r>
              <a:rPr lang="de-CH" i="1" dirty="0" err="1" smtClean="0"/>
              <a:t>to</a:t>
            </a:r>
            <a:r>
              <a:rPr lang="de-CH" i="1" dirty="0" smtClean="0"/>
              <a:t> </a:t>
            </a:r>
            <a:r>
              <a:rPr lang="de-CH" i="1" dirty="0" err="1" smtClean="0"/>
              <a:t>conduct</a:t>
            </a:r>
            <a:r>
              <a:rPr lang="de-CH" i="1" dirty="0" smtClean="0"/>
              <a:t> an </a:t>
            </a:r>
            <a:r>
              <a:rPr lang="de-CH" i="1" dirty="0" err="1" smtClean="0"/>
              <a:t>evaluation</a:t>
            </a:r>
            <a:r>
              <a:rPr lang="de-CH" i="1" dirty="0" smtClean="0"/>
              <a:t> of the </a:t>
            </a:r>
            <a:r>
              <a:rPr lang="de-CH" i="1" dirty="0" err="1" smtClean="0"/>
              <a:t>terms</a:t>
            </a:r>
            <a:r>
              <a:rPr lang="de-CH" i="1" dirty="0" smtClean="0"/>
              <a:t> of </a:t>
            </a:r>
            <a:r>
              <a:rPr lang="de-CH" i="1" dirty="0" err="1" smtClean="0"/>
              <a:t>reference</a:t>
            </a:r>
            <a:r>
              <a:rPr lang="de-CH" i="1" dirty="0" smtClean="0"/>
              <a:t>, </a:t>
            </a:r>
            <a:r>
              <a:rPr lang="de-CH" i="1" dirty="0" err="1" smtClean="0"/>
              <a:t>as</a:t>
            </a:r>
            <a:r>
              <a:rPr lang="de-CH" i="1" dirty="0" smtClean="0"/>
              <a:t> </a:t>
            </a:r>
            <a:r>
              <a:rPr lang="de-CH" i="1" dirty="0" err="1" smtClean="0"/>
              <a:t>well</a:t>
            </a:r>
            <a:r>
              <a:rPr lang="de-CH" i="1" dirty="0" smtClean="0"/>
              <a:t> </a:t>
            </a:r>
            <a:r>
              <a:rPr lang="de-CH" i="1" dirty="0" err="1" smtClean="0"/>
              <a:t>as</a:t>
            </a:r>
            <a:r>
              <a:rPr lang="de-CH" i="1" dirty="0" smtClean="0"/>
              <a:t> </a:t>
            </a:r>
            <a:r>
              <a:rPr lang="de-CH" i="1" dirty="0" err="1" smtClean="0"/>
              <a:t>challenges</a:t>
            </a:r>
            <a:r>
              <a:rPr lang="de-CH" i="1" dirty="0" smtClean="0"/>
              <a:t> </a:t>
            </a:r>
            <a:r>
              <a:rPr lang="de-CH" i="1" dirty="0" err="1" smtClean="0"/>
              <a:t>encountered</a:t>
            </a:r>
            <a:r>
              <a:rPr lang="de-CH" i="1" dirty="0" smtClean="0"/>
              <a:t> </a:t>
            </a:r>
            <a:r>
              <a:rPr lang="de-CH" i="1" dirty="0" err="1" smtClean="0"/>
              <a:t>during</a:t>
            </a:r>
            <a:r>
              <a:rPr lang="de-CH" i="1" dirty="0" smtClean="0"/>
              <a:t> the </a:t>
            </a:r>
            <a:r>
              <a:rPr lang="de-CH" i="1" dirty="0" err="1" smtClean="0"/>
              <a:t>country</a:t>
            </a:r>
            <a:r>
              <a:rPr lang="de-CH" i="1" dirty="0" smtClean="0"/>
              <a:t> </a:t>
            </a:r>
            <a:r>
              <a:rPr lang="de-CH" i="1" dirty="0" err="1" smtClean="0"/>
              <a:t>reviews</a:t>
            </a:r>
            <a:r>
              <a:rPr lang="de-CH" i="1" dirty="0" smtClean="0"/>
              <a:t>, at the </a:t>
            </a:r>
            <a:r>
              <a:rPr lang="de-CH" i="1" dirty="0" err="1" smtClean="0"/>
              <a:t>conclusion</a:t>
            </a:r>
            <a:r>
              <a:rPr lang="de-CH" i="1" dirty="0" smtClean="0"/>
              <a:t> of </a:t>
            </a:r>
            <a:r>
              <a:rPr lang="de-CH" i="1" dirty="0" err="1" smtClean="0"/>
              <a:t>each</a:t>
            </a:r>
            <a:r>
              <a:rPr lang="de-CH" i="1" dirty="0" smtClean="0"/>
              <a:t> </a:t>
            </a:r>
            <a:r>
              <a:rPr lang="de-CH" i="1" dirty="0" err="1" smtClean="0"/>
              <a:t>review</a:t>
            </a:r>
            <a:r>
              <a:rPr lang="de-CH" i="1" dirty="0" smtClean="0"/>
              <a:t> </a:t>
            </a:r>
            <a:r>
              <a:rPr lang="de-CH" i="1" dirty="0" err="1" smtClean="0"/>
              <a:t>cycle</a:t>
            </a:r>
            <a:r>
              <a:rPr lang="de-CH" i="1" dirty="0" smtClean="0"/>
              <a:t> </a:t>
            </a:r>
            <a:r>
              <a:rPr lang="de-CH" i="1" dirty="0" err="1" smtClean="0"/>
              <a:t>and</a:t>
            </a:r>
            <a:r>
              <a:rPr lang="de-CH" i="1" dirty="0" smtClean="0"/>
              <a:t> </a:t>
            </a:r>
            <a:r>
              <a:rPr lang="de-CH" i="1" dirty="0" err="1" smtClean="0"/>
              <a:t>to</a:t>
            </a:r>
            <a:r>
              <a:rPr lang="de-CH" i="1" dirty="0" smtClean="0"/>
              <a:t> </a:t>
            </a:r>
            <a:r>
              <a:rPr lang="de-CH" i="1" dirty="0" err="1" smtClean="0"/>
              <a:t>report</a:t>
            </a:r>
            <a:r>
              <a:rPr lang="de-CH" i="1" dirty="0" smtClean="0"/>
              <a:t> </a:t>
            </a:r>
            <a:r>
              <a:rPr lang="de-CH" i="1" dirty="0" err="1" smtClean="0"/>
              <a:t>to</a:t>
            </a:r>
            <a:r>
              <a:rPr lang="de-CH" i="1" dirty="0" smtClean="0"/>
              <a:t> the Conference on the </a:t>
            </a:r>
            <a:r>
              <a:rPr lang="de-CH" i="1" dirty="0" err="1" smtClean="0"/>
              <a:t>outcome</a:t>
            </a:r>
            <a:r>
              <a:rPr lang="de-CH" i="1" dirty="0" smtClean="0"/>
              <a:t> of </a:t>
            </a:r>
            <a:r>
              <a:rPr lang="de-CH" i="1" dirty="0" err="1" smtClean="0"/>
              <a:t>these</a:t>
            </a:r>
            <a:r>
              <a:rPr lang="de-CH" i="1" dirty="0" smtClean="0"/>
              <a:t> </a:t>
            </a:r>
            <a:r>
              <a:rPr lang="de-CH" i="1" dirty="0" err="1" smtClean="0"/>
              <a:t>evaluations</a:t>
            </a:r>
            <a:r>
              <a:rPr lang="de-CH" i="1" dirty="0" smtClean="0"/>
              <a:t>.»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CH" b="1" dirty="0" err="1" smtClean="0"/>
              <a:t>ToR</a:t>
            </a:r>
            <a:r>
              <a:rPr lang="de-CH" b="1" dirty="0" smtClean="0"/>
              <a:t> </a:t>
            </a:r>
            <a:r>
              <a:rPr lang="de-CH" b="1" dirty="0" err="1" smtClean="0"/>
              <a:t>para</a:t>
            </a:r>
            <a:r>
              <a:rPr lang="de-CH" b="1" dirty="0" smtClean="0"/>
              <a:t> 48: </a:t>
            </a:r>
            <a:r>
              <a:rPr lang="de-CH" i="1" dirty="0" smtClean="0"/>
              <a:t>«</a:t>
            </a:r>
            <a:r>
              <a:rPr lang="de-CH" i="1" dirty="0" err="1" smtClean="0"/>
              <a:t>Following</a:t>
            </a:r>
            <a:r>
              <a:rPr lang="de-CH" i="1" dirty="0" smtClean="0"/>
              <a:t> the </a:t>
            </a:r>
            <a:r>
              <a:rPr lang="de-CH" i="1" dirty="0" err="1" smtClean="0"/>
              <a:t>completion</a:t>
            </a:r>
            <a:r>
              <a:rPr lang="de-CH" i="1" dirty="0" smtClean="0"/>
              <a:t> of </a:t>
            </a:r>
            <a:r>
              <a:rPr lang="de-CH" i="1" dirty="0" err="1" smtClean="0"/>
              <a:t>each</a:t>
            </a:r>
            <a:r>
              <a:rPr lang="de-CH" i="1" dirty="0" smtClean="0"/>
              <a:t> </a:t>
            </a:r>
            <a:r>
              <a:rPr lang="de-CH" i="1" dirty="0" err="1" smtClean="0"/>
              <a:t>review</a:t>
            </a:r>
            <a:r>
              <a:rPr lang="de-CH" i="1" dirty="0" smtClean="0"/>
              <a:t> </a:t>
            </a:r>
            <a:r>
              <a:rPr lang="de-CH" i="1" dirty="0" err="1" smtClean="0"/>
              <a:t>cycle</a:t>
            </a:r>
            <a:r>
              <a:rPr lang="de-CH" i="1" dirty="0" smtClean="0"/>
              <a:t>, the Conference </a:t>
            </a:r>
            <a:r>
              <a:rPr lang="de-CH" i="1" dirty="0" err="1" smtClean="0"/>
              <a:t>shall</a:t>
            </a:r>
            <a:r>
              <a:rPr lang="de-CH" i="1" dirty="0" smtClean="0"/>
              <a:t> </a:t>
            </a:r>
            <a:r>
              <a:rPr lang="de-CH" i="1" dirty="0" err="1" smtClean="0"/>
              <a:t>assess</a:t>
            </a:r>
            <a:r>
              <a:rPr lang="de-CH" i="1" dirty="0" smtClean="0"/>
              <a:t> the </a:t>
            </a:r>
            <a:r>
              <a:rPr lang="de-CH" i="1" dirty="0" err="1" smtClean="0"/>
              <a:t>performance</a:t>
            </a:r>
            <a:r>
              <a:rPr lang="de-CH" i="1" dirty="0" smtClean="0"/>
              <a:t> of the </a:t>
            </a:r>
            <a:r>
              <a:rPr lang="de-CH" i="1" dirty="0" err="1" smtClean="0"/>
              <a:t>Mechanism</a:t>
            </a:r>
            <a:r>
              <a:rPr lang="de-CH" i="1" dirty="0" smtClean="0"/>
              <a:t> </a:t>
            </a:r>
            <a:r>
              <a:rPr lang="de-CH" i="1" dirty="0" err="1" smtClean="0"/>
              <a:t>and</a:t>
            </a:r>
            <a:r>
              <a:rPr lang="de-CH" i="1" dirty="0" smtClean="0"/>
              <a:t> </a:t>
            </a:r>
            <a:r>
              <a:rPr lang="de-CH" i="1" dirty="0" err="1" smtClean="0"/>
              <a:t>its</a:t>
            </a:r>
            <a:r>
              <a:rPr lang="de-CH" i="1" dirty="0" smtClean="0"/>
              <a:t> </a:t>
            </a:r>
            <a:r>
              <a:rPr lang="de-CH" i="1" dirty="0" err="1" smtClean="0"/>
              <a:t>terms</a:t>
            </a:r>
            <a:r>
              <a:rPr lang="de-CH" i="1" dirty="0" smtClean="0"/>
              <a:t> of </a:t>
            </a:r>
            <a:r>
              <a:rPr lang="de-CH" i="1" dirty="0" err="1" smtClean="0"/>
              <a:t>reference</a:t>
            </a:r>
            <a:r>
              <a:rPr lang="de-CH" i="1" dirty="0" smtClean="0"/>
              <a:t>.»</a:t>
            </a:r>
            <a:br>
              <a:rPr lang="de-CH" i="1" dirty="0" smtClean="0"/>
            </a:br>
            <a:endParaRPr lang="de-CH" i="1" dirty="0" smtClean="0"/>
          </a:p>
          <a:p>
            <a:r>
              <a:rPr lang="de-CH" b="1" dirty="0" smtClean="0"/>
              <a:t>COSP </a:t>
            </a:r>
            <a:r>
              <a:rPr lang="de-CH" b="1" dirty="0" err="1" smtClean="0"/>
              <a:t>Dec</a:t>
            </a:r>
            <a:r>
              <a:rPr lang="de-CH" b="1" dirty="0" smtClean="0"/>
              <a:t>. 5/1: </a:t>
            </a:r>
            <a:r>
              <a:rPr lang="de-CH" dirty="0" smtClean="0"/>
              <a:t>IRG </a:t>
            </a:r>
            <a:r>
              <a:rPr lang="de-CH" dirty="0" err="1" smtClean="0"/>
              <a:t>shall</a:t>
            </a:r>
            <a:r>
              <a:rPr lang="de-CH" dirty="0" smtClean="0"/>
              <a:t> </a:t>
            </a:r>
            <a:r>
              <a:rPr lang="de-CH" i="1" dirty="0" smtClean="0"/>
              <a:t>«</a:t>
            </a:r>
            <a:r>
              <a:rPr lang="de-CH" i="1" dirty="0" err="1" smtClean="0"/>
              <a:t>take</a:t>
            </a:r>
            <a:r>
              <a:rPr lang="de-CH" i="1" dirty="0" smtClean="0"/>
              <a:t> </a:t>
            </a:r>
            <a:r>
              <a:rPr lang="de-CH" i="1" dirty="0" err="1" smtClean="0"/>
              <a:t>into</a:t>
            </a:r>
            <a:r>
              <a:rPr lang="de-CH" i="1" dirty="0" smtClean="0"/>
              <a:t> </a:t>
            </a:r>
            <a:r>
              <a:rPr lang="de-CH" i="1" dirty="0" err="1" smtClean="0"/>
              <a:t>account</a:t>
            </a:r>
            <a:r>
              <a:rPr lang="de-CH" i="1" dirty="0" smtClean="0"/>
              <a:t> </a:t>
            </a:r>
            <a:r>
              <a:rPr lang="de-CH" i="1" dirty="0" err="1" smtClean="0"/>
              <a:t>future</a:t>
            </a:r>
            <a:r>
              <a:rPr lang="de-CH" i="1" dirty="0" smtClean="0"/>
              <a:t> </a:t>
            </a:r>
            <a:r>
              <a:rPr lang="de-CH" i="1" dirty="0" err="1" smtClean="0"/>
              <a:t>requirements</a:t>
            </a:r>
            <a:r>
              <a:rPr lang="de-CH" i="1" dirty="0" smtClean="0"/>
              <a:t> </a:t>
            </a:r>
            <a:r>
              <a:rPr lang="de-CH" i="1" dirty="0" err="1" smtClean="0"/>
              <a:t>for</a:t>
            </a:r>
            <a:r>
              <a:rPr lang="de-CH" i="1" dirty="0" smtClean="0"/>
              <a:t> follow-</a:t>
            </a:r>
            <a:r>
              <a:rPr lang="de-CH" i="1" dirty="0" err="1" smtClean="0"/>
              <a:t>up</a:t>
            </a:r>
            <a:r>
              <a:rPr lang="de-CH" i="1" dirty="0" smtClean="0"/>
              <a:t>»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58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Performance </a:t>
            </a:r>
            <a:r>
              <a:rPr lang="de-CH" b="1" dirty="0" err="1" smtClean="0"/>
              <a:t>assessment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/>
          <a:lstStyle/>
          <a:p>
            <a:r>
              <a:rPr lang="de-CH" dirty="0" err="1" smtClean="0">
                <a:solidFill>
                  <a:srgbClr val="FF0000"/>
                </a:solidFill>
              </a:rPr>
              <a:t>Achievements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i</a:t>
            </a:r>
            <a:r>
              <a:rPr lang="de-CH" dirty="0" err="1" smtClean="0"/>
              <a:t>mproved</a:t>
            </a:r>
            <a:r>
              <a:rPr lang="de-CH" dirty="0" smtClean="0"/>
              <a:t> </a:t>
            </a:r>
            <a:r>
              <a:rPr lang="de-CH" dirty="0" err="1"/>
              <a:t>awareness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knowledge</a:t>
            </a:r>
            <a:r>
              <a:rPr lang="de-CH" dirty="0"/>
              <a:t> of UNCAC</a:t>
            </a:r>
          </a:p>
          <a:p>
            <a:r>
              <a:rPr lang="de-CH" dirty="0" err="1"/>
              <a:t>c</a:t>
            </a:r>
            <a:r>
              <a:rPr lang="de-CH" dirty="0" err="1" smtClean="0"/>
              <a:t>ivil</a:t>
            </a:r>
            <a:r>
              <a:rPr lang="de-CH" dirty="0" smtClean="0"/>
              <a:t> </a:t>
            </a:r>
            <a:r>
              <a:rPr lang="de-CH" dirty="0" err="1" smtClean="0"/>
              <a:t>society</a:t>
            </a:r>
            <a:r>
              <a:rPr lang="de-CH" dirty="0" smtClean="0"/>
              <a:t> / private </a:t>
            </a:r>
            <a:r>
              <a:rPr lang="de-CH" dirty="0" err="1" smtClean="0"/>
              <a:t>sector</a:t>
            </a:r>
            <a:r>
              <a:rPr lang="de-CH" dirty="0" smtClean="0"/>
              <a:t> </a:t>
            </a:r>
            <a:r>
              <a:rPr lang="de-CH" dirty="0" err="1" smtClean="0"/>
              <a:t>involvement</a:t>
            </a:r>
            <a:r>
              <a:rPr lang="de-CH" dirty="0" smtClean="0"/>
              <a:t> in </a:t>
            </a:r>
            <a:r>
              <a:rPr lang="de-CH" dirty="0" err="1" smtClean="0"/>
              <a:t>reviews</a:t>
            </a:r>
            <a:endParaRPr lang="de-CH" dirty="0" smtClean="0"/>
          </a:p>
          <a:p>
            <a:r>
              <a:rPr lang="de-CH" dirty="0" err="1"/>
              <a:t>s</a:t>
            </a:r>
            <a:r>
              <a:rPr lang="de-CH" dirty="0" err="1" smtClean="0"/>
              <a:t>pecific</a:t>
            </a:r>
            <a:r>
              <a:rPr lang="de-CH" dirty="0" smtClean="0"/>
              <a:t> </a:t>
            </a:r>
            <a:r>
              <a:rPr lang="de-CH" dirty="0" err="1" smtClean="0"/>
              <a:t>recommendations</a:t>
            </a:r>
            <a:r>
              <a:rPr lang="de-CH" dirty="0" smtClean="0"/>
              <a:t> (</a:t>
            </a:r>
            <a:r>
              <a:rPr lang="de-CH" dirty="0" err="1" smtClean="0"/>
              <a:t>observations</a:t>
            </a:r>
            <a:r>
              <a:rPr lang="de-CH" dirty="0" smtClean="0"/>
              <a:t>, </a:t>
            </a:r>
            <a:r>
              <a:rPr lang="de-CH" dirty="0" err="1" smtClean="0"/>
              <a:t>challenges</a:t>
            </a:r>
            <a:r>
              <a:rPr lang="de-CH" dirty="0" smtClean="0"/>
              <a:t>, </a:t>
            </a:r>
            <a:r>
              <a:rPr lang="de-CH" dirty="0" err="1" smtClean="0"/>
              <a:t>technical</a:t>
            </a:r>
            <a:r>
              <a:rPr lang="de-CH" dirty="0" smtClean="0"/>
              <a:t> </a:t>
            </a:r>
            <a:r>
              <a:rPr lang="de-CH" dirty="0" err="1" smtClean="0"/>
              <a:t>assistance</a:t>
            </a:r>
            <a:r>
              <a:rPr lang="de-CH" dirty="0" smtClean="0"/>
              <a:t> </a:t>
            </a:r>
            <a:r>
              <a:rPr lang="de-CH" dirty="0" err="1" smtClean="0"/>
              <a:t>needs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freestyle</a:t>
            </a:r>
            <a:r>
              <a:rPr lang="de-CH" dirty="0" smtClean="0"/>
              <a:t> </a:t>
            </a:r>
            <a:r>
              <a:rPr lang="de-CH" dirty="0" err="1"/>
              <a:t>reporting</a:t>
            </a:r>
            <a:r>
              <a:rPr lang="de-CH" dirty="0"/>
              <a:t> on follow-</a:t>
            </a:r>
            <a:r>
              <a:rPr lang="de-CH" dirty="0" err="1"/>
              <a:t>up</a:t>
            </a:r>
            <a:endParaRPr lang="de-CH" dirty="0"/>
          </a:p>
          <a:p>
            <a:endParaRPr lang="de-CH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CH" dirty="0" err="1"/>
              <a:t>v</a:t>
            </a:r>
            <a:r>
              <a:rPr lang="de-CH" dirty="0" err="1" smtClean="0"/>
              <a:t>isibility</a:t>
            </a:r>
            <a:r>
              <a:rPr lang="de-CH" dirty="0" smtClean="0"/>
              <a:t> of </a:t>
            </a:r>
            <a:r>
              <a:rPr lang="de-CH" dirty="0" err="1" smtClean="0"/>
              <a:t>reviews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results</a:t>
            </a:r>
            <a:endParaRPr lang="de-CH" dirty="0" smtClean="0"/>
          </a:p>
          <a:p>
            <a:r>
              <a:rPr lang="de-CH" dirty="0" smtClean="0"/>
              <a:t>(in)</a:t>
            </a:r>
            <a:r>
              <a:rPr lang="de-CH" dirty="0" err="1" smtClean="0"/>
              <a:t>c</a:t>
            </a:r>
            <a:r>
              <a:rPr lang="de-CH" dirty="0" err="1" smtClean="0"/>
              <a:t>onsistency</a:t>
            </a:r>
            <a:r>
              <a:rPr lang="de-CH" dirty="0" smtClean="0"/>
              <a:t> </a:t>
            </a:r>
            <a:r>
              <a:rPr lang="de-CH" dirty="0" smtClean="0"/>
              <a:t>of </a:t>
            </a:r>
            <a:r>
              <a:rPr lang="de-CH" dirty="0" err="1" smtClean="0"/>
              <a:t>recommendations</a:t>
            </a:r>
            <a:endParaRPr lang="de-CH" dirty="0" smtClean="0"/>
          </a:p>
          <a:p>
            <a:r>
              <a:rPr lang="de-CH" dirty="0" err="1"/>
              <a:t>u</a:t>
            </a:r>
            <a:r>
              <a:rPr lang="de-CH" dirty="0" err="1" smtClean="0"/>
              <a:t>se</a:t>
            </a:r>
            <a:r>
              <a:rPr lang="de-CH" dirty="0" smtClean="0"/>
              <a:t> </a:t>
            </a:r>
            <a:r>
              <a:rPr lang="de-CH" dirty="0" smtClean="0"/>
              <a:t>of </a:t>
            </a:r>
            <a:r>
              <a:rPr lang="de-CH" dirty="0" err="1" smtClean="0"/>
              <a:t>review</a:t>
            </a:r>
            <a:r>
              <a:rPr lang="de-CH" dirty="0" smtClean="0"/>
              <a:t> </a:t>
            </a:r>
            <a:r>
              <a:rPr lang="de-CH" dirty="0" err="1" smtClean="0"/>
              <a:t>reports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technical</a:t>
            </a:r>
            <a:r>
              <a:rPr lang="de-CH" dirty="0" smtClean="0"/>
              <a:t> </a:t>
            </a:r>
            <a:r>
              <a:rPr lang="de-CH" dirty="0" err="1" smtClean="0"/>
              <a:t>assistance</a:t>
            </a:r>
            <a:endParaRPr lang="de-CH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636268" y="1556792"/>
            <a:ext cx="4040188" cy="639762"/>
          </a:xfrm>
        </p:spPr>
        <p:txBody>
          <a:bodyPr/>
          <a:lstStyle/>
          <a:p>
            <a:r>
              <a:rPr lang="de-CH" dirty="0" err="1" smtClean="0">
                <a:solidFill>
                  <a:srgbClr val="FF0000"/>
                </a:solidFill>
              </a:rPr>
              <a:t>Shortcomings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Current</a:t>
            </a:r>
            <a:r>
              <a:rPr lang="pt-BR" b="1" dirty="0" smtClean="0"/>
              <a:t> follow-up procedures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r>
              <a:rPr lang="pt-BR" sz="2400" b="1" dirty="0" err="1" smtClean="0">
                <a:solidFill>
                  <a:srgbClr val="FF0000"/>
                </a:solidFill>
              </a:rPr>
              <a:t>ToR</a:t>
            </a:r>
            <a:r>
              <a:rPr lang="pt-BR" sz="2400" b="1" dirty="0" smtClean="0">
                <a:solidFill>
                  <a:srgbClr val="FF0000"/>
                </a:solidFill>
              </a:rPr>
              <a:t> para 40: </a:t>
            </a:r>
            <a:r>
              <a:rPr lang="pt-BR" sz="2400" i="1" dirty="0" smtClean="0"/>
              <a:t>”In the </a:t>
            </a:r>
            <a:r>
              <a:rPr lang="pt-BR" sz="2400" i="1" dirty="0" err="1" smtClean="0"/>
              <a:t>following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review</a:t>
            </a:r>
            <a:r>
              <a:rPr lang="pt-BR" sz="2400" i="1" dirty="0" smtClean="0"/>
              <a:t> </a:t>
            </a:r>
            <a:r>
              <a:rPr lang="pt-BR" sz="2400" b="1" i="1" dirty="0" err="1" smtClean="0"/>
              <a:t>phase</a:t>
            </a:r>
            <a:r>
              <a:rPr lang="pt-BR" sz="2400" i="1" dirty="0" smtClean="0"/>
              <a:t>, </a:t>
            </a:r>
            <a:r>
              <a:rPr lang="pt-BR" sz="2400" i="1" dirty="0" err="1" smtClean="0"/>
              <a:t>each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State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party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shall</a:t>
            </a:r>
            <a:r>
              <a:rPr lang="pt-BR" sz="2400" i="1" dirty="0" smtClean="0"/>
              <a:t> </a:t>
            </a:r>
            <a:r>
              <a:rPr lang="pt-BR" sz="2400" b="1" i="1" dirty="0" err="1" smtClean="0"/>
              <a:t>submit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information</a:t>
            </a:r>
            <a:r>
              <a:rPr lang="pt-BR" sz="2400" b="1" i="1" dirty="0" smtClean="0"/>
              <a:t> </a:t>
            </a:r>
            <a:r>
              <a:rPr lang="pt-BR" sz="2400" i="1" dirty="0" smtClean="0"/>
              <a:t>in its responses </a:t>
            </a:r>
            <a:r>
              <a:rPr lang="pt-BR" sz="2400" i="1" dirty="0" err="1" smtClean="0"/>
              <a:t>to</a:t>
            </a:r>
            <a:r>
              <a:rPr lang="pt-BR" sz="2400" i="1" dirty="0" smtClean="0"/>
              <a:t> the </a:t>
            </a:r>
            <a:r>
              <a:rPr lang="pt-BR" sz="2400" i="1" dirty="0" smtClean="0"/>
              <a:t>compre-</a:t>
            </a:r>
            <a:r>
              <a:rPr lang="pt-BR" sz="2400" i="1" dirty="0" err="1" smtClean="0"/>
              <a:t>hensive</a:t>
            </a:r>
            <a:r>
              <a:rPr lang="pt-BR" sz="2400" i="1" dirty="0" smtClean="0"/>
              <a:t> </a:t>
            </a:r>
            <a:r>
              <a:rPr lang="pt-BR" sz="2400" i="1" dirty="0" smtClean="0"/>
              <a:t>self-</a:t>
            </a:r>
            <a:r>
              <a:rPr lang="pt-BR" sz="2400" i="1" dirty="0" err="1" smtClean="0"/>
              <a:t>assessment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checklist</a:t>
            </a:r>
            <a:r>
              <a:rPr lang="pt-BR" sz="2400" i="1" dirty="0" smtClean="0"/>
              <a:t> </a:t>
            </a:r>
            <a:r>
              <a:rPr lang="pt-BR" sz="2400" b="1" i="1" dirty="0" err="1" smtClean="0"/>
              <a:t>on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progress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achieved</a:t>
            </a:r>
            <a:r>
              <a:rPr lang="pt-BR" sz="2400" i="1" dirty="0" smtClean="0"/>
              <a:t> in connection </a:t>
            </a:r>
            <a:r>
              <a:rPr lang="pt-BR" sz="2400" i="1" dirty="0" err="1" smtClean="0"/>
              <a:t>with</a:t>
            </a:r>
            <a:r>
              <a:rPr lang="pt-BR" sz="2400" i="1" dirty="0" smtClean="0"/>
              <a:t> the </a:t>
            </a:r>
            <a:r>
              <a:rPr lang="pt-BR" sz="2400" i="1" dirty="0" err="1" smtClean="0"/>
              <a:t>observations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contained</a:t>
            </a:r>
            <a:r>
              <a:rPr lang="pt-BR" sz="2400" i="1" dirty="0" smtClean="0"/>
              <a:t> in its </a:t>
            </a:r>
            <a:r>
              <a:rPr lang="pt-BR" sz="2400" i="1" dirty="0" err="1" smtClean="0"/>
              <a:t>previous</a:t>
            </a:r>
            <a:r>
              <a:rPr lang="pt-BR" sz="2400" i="1" dirty="0" smtClean="0"/>
              <a:t> country </a:t>
            </a:r>
            <a:r>
              <a:rPr lang="pt-BR" sz="2400" i="1" dirty="0" err="1" smtClean="0"/>
              <a:t>review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reports</a:t>
            </a:r>
            <a:r>
              <a:rPr lang="pt-BR" sz="2400" i="1" dirty="0" smtClean="0"/>
              <a:t>. (...)”</a:t>
            </a:r>
          </a:p>
          <a:p>
            <a:pPr marL="0" indent="0">
              <a:buNone/>
            </a:pPr>
            <a:endParaRPr lang="pt-BR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8024" y="1639341"/>
            <a:ext cx="3970784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err="1">
                <a:solidFill>
                  <a:srgbClr val="FF0000"/>
                </a:solidFill>
              </a:rPr>
              <a:t>ToR</a:t>
            </a:r>
            <a:r>
              <a:rPr lang="pt-BR" sz="2400" b="1" dirty="0">
                <a:solidFill>
                  <a:srgbClr val="FF0000"/>
                </a:solidFill>
              </a:rPr>
              <a:t> para 41: </a:t>
            </a:r>
            <a:r>
              <a:rPr lang="pt-BR" sz="2400" i="1" dirty="0" smtClean="0"/>
              <a:t>“The </a:t>
            </a:r>
            <a:r>
              <a:rPr lang="pt-BR" sz="2400" i="1" dirty="0" err="1"/>
              <a:t>Conference</a:t>
            </a:r>
            <a:r>
              <a:rPr lang="pt-BR" sz="2400" i="1" dirty="0"/>
              <a:t>, </a:t>
            </a:r>
            <a:r>
              <a:rPr lang="pt-BR" sz="2400" i="1" dirty="0" err="1"/>
              <a:t>through</a:t>
            </a:r>
            <a:r>
              <a:rPr lang="pt-BR" sz="2400" i="1" dirty="0"/>
              <a:t> the IRG, </a:t>
            </a:r>
            <a:r>
              <a:rPr lang="pt-BR" sz="2400" i="1" dirty="0" err="1"/>
              <a:t>shall</a:t>
            </a:r>
            <a:r>
              <a:rPr lang="pt-BR" sz="2400" i="1" dirty="0"/>
              <a:t> </a:t>
            </a:r>
            <a:r>
              <a:rPr lang="pt-BR" sz="2400" b="1" i="1" dirty="0" err="1"/>
              <a:t>assess</a:t>
            </a:r>
            <a:r>
              <a:rPr lang="pt-BR" sz="2400" b="1" i="1" dirty="0"/>
              <a:t> </a:t>
            </a:r>
            <a:r>
              <a:rPr lang="pt-BR" sz="2400" b="1" i="1" dirty="0" err="1"/>
              <a:t>and</a:t>
            </a:r>
            <a:r>
              <a:rPr lang="pt-BR" sz="2400" b="1" i="1" dirty="0"/>
              <a:t> </a:t>
            </a:r>
            <a:r>
              <a:rPr lang="pt-BR" sz="2400" b="1" i="1" dirty="0" err="1"/>
              <a:t>adapt</a:t>
            </a:r>
            <a:r>
              <a:rPr lang="pt-BR" sz="2400" i="1" dirty="0"/>
              <a:t>, </a:t>
            </a:r>
            <a:r>
              <a:rPr lang="pt-BR" sz="2400" i="1" dirty="0" err="1"/>
              <a:t>where</a:t>
            </a:r>
            <a:r>
              <a:rPr lang="pt-BR" sz="2400" i="1" dirty="0"/>
              <a:t> </a:t>
            </a:r>
            <a:r>
              <a:rPr lang="pt-BR" sz="2400" i="1" dirty="0" err="1"/>
              <a:t>appropriate</a:t>
            </a:r>
            <a:r>
              <a:rPr lang="pt-BR" sz="2400" i="1" dirty="0"/>
              <a:t>, the </a:t>
            </a:r>
            <a:r>
              <a:rPr lang="pt-BR" sz="2400" b="1" i="1" dirty="0"/>
              <a:t>procedures </a:t>
            </a:r>
            <a:r>
              <a:rPr lang="pt-BR" sz="2400" b="1" i="1" dirty="0" err="1"/>
              <a:t>and</a:t>
            </a:r>
            <a:r>
              <a:rPr lang="pt-BR" sz="2400" b="1" i="1" dirty="0"/>
              <a:t> </a:t>
            </a:r>
            <a:r>
              <a:rPr lang="pt-BR" sz="2400" b="1" i="1" dirty="0" err="1" smtClean="0"/>
              <a:t>requirements</a:t>
            </a:r>
            <a:r>
              <a:rPr lang="pt-BR" sz="2400" b="1" i="1" dirty="0" smtClean="0"/>
              <a:t> </a:t>
            </a:r>
            <a:r>
              <a:rPr lang="pt-BR" sz="2400" i="1" dirty="0"/>
              <a:t>for the follow-up </a:t>
            </a:r>
            <a:r>
              <a:rPr lang="pt-BR" sz="2400" i="1" dirty="0" err="1"/>
              <a:t>to</a:t>
            </a:r>
            <a:r>
              <a:rPr lang="pt-BR" sz="2400" i="1" dirty="0"/>
              <a:t> the </a:t>
            </a:r>
            <a:r>
              <a:rPr lang="pt-BR" sz="2400" i="1" dirty="0" err="1"/>
              <a:t>conclusions</a:t>
            </a:r>
            <a:r>
              <a:rPr lang="pt-BR" sz="2400" i="1" dirty="0"/>
              <a:t> </a:t>
            </a:r>
            <a:r>
              <a:rPr lang="pt-BR" sz="2400" i="1" dirty="0" err="1"/>
              <a:t>and</a:t>
            </a:r>
            <a:r>
              <a:rPr lang="pt-BR" sz="2400" i="1" dirty="0"/>
              <a:t> </a:t>
            </a:r>
            <a:r>
              <a:rPr lang="pt-BR" sz="2400" i="1" dirty="0" err="1"/>
              <a:t>observations</a:t>
            </a:r>
            <a:r>
              <a:rPr lang="pt-BR" sz="2400" i="1" dirty="0"/>
              <a:t> </a:t>
            </a:r>
            <a:r>
              <a:rPr lang="pt-BR" sz="2400" i="1" dirty="0" err="1"/>
              <a:t>emerging</a:t>
            </a:r>
            <a:r>
              <a:rPr lang="pt-BR" sz="2400" i="1" dirty="0"/>
              <a:t> </a:t>
            </a:r>
            <a:r>
              <a:rPr lang="pt-BR" sz="2400" i="1" dirty="0" err="1"/>
              <a:t>from</a:t>
            </a:r>
            <a:r>
              <a:rPr lang="pt-BR" sz="2400" i="1" dirty="0"/>
              <a:t> the </a:t>
            </a:r>
            <a:r>
              <a:rPr lang="pt-BR" sz="2400" i="1" dirty="0" err="1"/>
              <a:t>review</a:t>
            </a:r>
            <a:r>
              <a:rPr lang="pt-BR" sz="2400" i="1" dirty="0"/>
              <a:t> </a:t>
            </a:r>
            <a:r>
              <a:rPr lang="pt-BR" sz="2400" i="1" dirty="0" err="1"/>
              <a:t>process</a:t>
            </a:r>
            <a:r>
              <a:rPr lang="pt-BR" sz="2400" i="1" dirty="0" smtClean="0"/>
              <a:t>.”</a:t>
            </a:r>
            <a:endParaRPr lang="pt-B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Possible</a:t>
            </a:r>
            <a:r>
              <a:rPr lang="pt-BR" b="1" dirty="0" smtClean="0"/>
              <a:t> follow-up on </a:t>
            </a:r>
            <a:r>
              <a:rPr lang="pt-BR" b="1" dirty="0" err="1" smtClean="0"/>
              <a:t>first</a:t>
            </a:r>
            <a:r>
              <a:rPr lang="pt-BR" b="1" dirty="0" smtClean="0"/>
              <a:t> </a:t>
            </a:r>
            <a:r>
              <a:rPr lang="pt-BR" b="1" dirty="0" err="1" smtClean="0"/>
              <a:t>cycle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National follow-up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- </a:t>
            </a:r>
            <a:r>
              <a:rPr lang="pt-BR" sz="2400" b="1" dirty="0" err="1" smtClean="0"/>
              <a:t>action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plans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b="1" dirty="0" smtClean="0"/>
              <a:t>reporting</a:t>
            </a:r>
            <a:r>
              <a:rPr lang="pt-BR" sz="2400" dirty="0" smtClean="0"/>
              <a:t> to IRG?</a:t>
            </a:r>
            <a:br>
              <a:rPr lang="pt-BR" sz="2400" dirty="0" smtClean="0"/>
            </a:br>
            <a:r>
              <a:rPr lang="pt-BR" sz="2400" dirty="0" smtClean="0"/>
              <a:t>- continued </a:t>
            </a:r>
            <a:r>
              <a:rPr lang="pt-BR" sz="2400" b="1" dirty="0" smtClean="0"/>
              <a:t>dialogue</a:t>
            </a:r>
            <a:r>
              <a:rPr lang="pt-BR" sz="2400" dirty="0" smtClean="0"/>
              <a:t> with peer </a:t>
            </a:r>
            <a:r>
              <a:rPr lang="pt-BR" sz="2400" dirty="0" err="1" smtClean="0"/>
              <a:t>reviewers</a:t>
            </a:r>
            <a:r>
              <a:rPr lang="pt-BR" sz="2400" dirty="0" smtClean="0"/>
              <a:t>?</a:t>
            </a:r>
            <a:br>
              <a:rPr lang="pt-BR" sz="2400" dirty="0" smtClean="0"/>
            </a:br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Collective follow-up</a:t>
            </a:r>
            <a:r>
              <a:rPr lang="pt-BR" dirty="0"/>
              <a:t/>
            </a:r>
            <a:br>
              <a:rPr lang="pt-BR" dirty="0"/>
            </a:br>
            <a:r>
              <a:rPr lang="pt-BR" sz="2400" dirty="0" smtClean="0"/>
              <a:t>- </a:t>
            </a:r>
            <a:r>
              <a:rPr lang="pt-BR" sz="2400" b="1" dirty="0" smtClean="0"/>
              <a:t>analyze outcome </a:t>
            </a:r>
            <a:r>
              <a:rPr lang="pt-BR" sz="2400" dirty="0" smtClean="0"/>
              <a:t>(consistency of observations and recommendations)</a:t>
            </a:r>
            <a:br>
              <a:rPr lang="pt-BR" sz="2400" dirty="0" smtClean="0"/>
            </a:br>
            <a:r>
              <a:rPr lang="pt-BR" sz="2400" dirty="0" smtClean="0"/>
              <a:t>- develop </a:t>
            </a:r>
            <a:r>
              <a:rPr lang="pt-BR" sz="2400" b="1" dirty="0" smtClean="0"/>
              <a:t>generally applicable recommendations</a:t>
            </a:r>
            <a:r>
              <a:rPr lang="pt-BR" sz="2400" b="1" dirty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guidance</a:t>
            </a:r>
            <a:r>
              <a:rPr lang="pt-BR" sz="2400" dirty="0" smtClean="0"/>
              <a:t> for </a:t>
            </a:r>
            <a:r>
              <a:rPr lang="pt-BR" sz="2400" dirty="0" err="1" smtClean="0"/>
              <a:t>technical</a:t>
            </a:r>
            <a:r>
              <a:rPr lang="pt-BR" sz="2400" dirty="0" smtClean="0"/>
              <a:t> </a:t>
            </a:r>
            <a:r>
              <a:rPr lang="pt-BR" sz="2400" dirty="0" err="1" smtClean="0"/>
              <a:t>assistance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793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Functions</a:t>
            </a:r>
            <a:r>
              <a:rPr lang="pt-BR" b="1" dirty="0" smtClean="0"/>
              <a:t> of IRG </a:t>
            </a:r>
            <a:r>
              <a:rPr lang="pt-BR" b="1" dirty="0" err="1" smtClean="0"/>
              <a:t>and</a:t>
            </a:r>
            <a:r>
              <a:rPr lang="pt-BR" b="1" dirty="0" smtClean="0"/>
              <a:t> WG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Implementation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Review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Group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- procedural </a:t>
            </a:r>
            <a:r>
              <a:rPr lang="pt-BR" sz="2400" dirty="0" err="1" smtClean="0"/>
              <a:t>function</a:t>
            </a:r>
            <a:r>
              <a:rPr lang="pt-BR" sz="2400" dirty="0" smtClean="0"/>
              <a:t>: </a:t>
            </a:r>
            <a:r>
              <a:rPr lang="pt-BR" sz="2400" dirty="0" err="1" smtClean="0"/>
              <a:t>steer</a:t>
            </a:r>
            <a:r>
              <a:rPr lang="pt-BR" sz="2400" dirty="0" smtClean="0"/>
              <a:t> the </a:t>
            </a:r>
            <a:r>
              <a:rPr lang="pt-BR" sz="2400" dirty="0" err="1" smtClean="0"/>
              <a:t>review</a:t>
            </a:r>
            <a:r>
              <a:rPr lang="pt-BR" sz="2400" dirty="0" smtClean="0"/>
              <a:t> </a:t>
            </a:r>
            <a:r>
              <a:rPr lang="pt-BR" sz="2400" dirty="0" err="1" smtClean="0"/>
              <a:t>process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dirty="0" err="1" smtClean="0"/>
              <a:t>substantial</a:t>
            </a:r>
            <a:r>
              <a:rPr lang="pt-BR" sz="2400" dirty="0" smtClean="0"/>
              <a:t> </a:t>
            </a:r>
            <a:r>
              <a:rPr lang="pt-BR" sz="2400" dirty="0" err="1" smtClean="0"/>
              <a:t>focus</a:t>
            </a:r>
            <a:r>
              <a:rPr lang="pt-BR" sz="2400" dirty="0" smtClean="0"/>
              <a:t> </a:t>
            </a:r>
            <a:r>
              <a:rPr lang="pt-BR" sz="2400" dirty="0" err="1" smtClean="0"/>
              <a:t>on</a:t>
            </a:r>
            <a:r>
              <a:rPr lang="pt-BR" sz="2400" dirty="0" smtClean="0"/>
              <a:t> </a:t>
            </a:r>
            <a:r>
              <a:rPr lang="pt-BR" sz="2400" dirty="0" err="1" smtClean="0"/>
              <a:t>first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> </a:t>
            </a:r>
            <a:r>
              <a:rPr lang="pt-BR" sz="2400" dirty="0" err="1" smtClean="0"/>
              <a:t>outcome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follow-up  / </a:t>
            </a:r>
            <a:r>
              <a:rPr lang="pt-BR" sz="2400" dirty="0" err="1" smtClean="0"/>
              <a:t>technical</a:t>
            </a:r>
            <a:r>
              <a:rPr lang="pt-BR" sz="2400" dirty="0" smtClean="0"/>
              <a:t> </a:t>
            </a:r>
            <a:r>
              <a:rPr lang="pt-BR" sz="2400" dirty="0" err="1" smtClean="0"/>
              <a:t>assistance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trilateral meetings </a:t>
            </a:r>
            <a:r>
              <a:rPr lang="pt-BR" sz="2400" dirty="0" err="1" smtClean="0"/>
              <a:t>at</a:t>
            </a:r>
            <a:r>
              <a:rPr lang="pt-BR" sz="2400" dirty="0" smtClean="0"/>
              <a:t> </a:t>
            </a:r>
            <a:r>
              <a:rPr lang="pt-BR" sz="2400" dirty="0" err="1" smtClean="0"/>
              <a:t>margins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dirty="0" smtClean="0"/>
          </a:p>
          <a:p>
            <a:r>
              <a:rPr lang="pt-BR" b="1" dirty="0" err="1" smtClean="0">
                <a:solidFill>
                  <a:srgbClr val="FF0000"/>
                </a:solidFill>
              </a:rPr>
              <a:t>Working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Groups</a:t>
            </a:r>
            <a:r>
              <a:rPr lang="pt-BR" dirty="0"/>
              <a:t/>
            </a:r>
            <a:br>
              <a:rPr lang="pt-BR" dirty="0"/>
            </a:br>
            <a:r>
              <a:rPr lang="pt-BR" sz="2400" dirty="0" smtClean="0"/>
              <a:t>- continue expert </a:t>
            </a:r>
            <a:r>
              <a:rPr lang="pt-BR" sz="2400" dirty="0" err="1" smtClean="0"/>
              <a:t>discussions</a:t>
            </a:r>
            <a:r>
              <a:rPr lang="pt-BR" sz="2400" dirty="0" smtClean="0"/>
              <a:t> </a:t>
            </a:r>
            <a:r>
              <a:rPr lang="pt-BR" sz="2400" dirty="0" err="1" smtClean="0"/>
              <a:t>on</a:t>
            </a:r>
            <a:r>
              <a:rPr lang="pt-BR" sz="2400" dirty="0" smtClean="0"/>
              <a:t> </a:t>
            </a:r>
            <a:r>
              <a:rPr lang="pt-BR" sz="2400" dirty="0" err="1" smtClean="0"/>
              <a:t>prevention</a:t>
            </a:r>
            <a:r>
              <a:rPr lang="pt-BR" sz="2400" dirty="0" smtClean="0"/>
              <a:t> / </a:t>
            </a:r>
            <a:r>
              <a:rPr lang="pt-BR" sz="2400" dirty="0" err="1" smtClean="0"/>
              <a:t>asset</a:t>
            </a:r>
            <a:r>
              <a:rPr lang="pt-BR" sz="2400" dirty="0" smtClean="0"/>
              <a:t> </a:t>
            </a:r>
            <a:r>
              <a:rPr lang="pt-BR" sz="2400" dirty="0" err="1" smtClean="0"/>
              <a:t>recovery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- </a:t>
            </a:r>
            <a:r>
              <a:rPr lang="pt-BR" sz="2400" dirty="0" err="1" smtClean="0"/>
              <a:t>discuss</a:t>
            </a:r>
            <a:r>
              <a:rPr lang="pt-BR" sz="2400" dirty="0" smtClean="0"/>
              <a:t> </a:t>
            </a:r>
            <a:r>
              <a:rPr lang="pt-BR" sz="2400" dirty="0" err="1" smtClean="0"/>
              <a:t>preliminary</a:t>
            </a:r>
            <a:r>
              <a:rPr lang="pt-BR" sz="2400" dirty="0" smtClean="0"/>
              <a:t> </a:t>
            </a:r>
            <a:r>
              <a:rPr lang="pt-BR" sz="2400" dirty="0" err="1" smtClean="0"/>
              <a:t>results</a:t>
            </a:r>
            <a:r>
              <a:rPr lang="pt-BR" sz="2400" dirty="0" smtClean="0"/>
              <a:t> of </a:t>
            </a:r>
            <a:r>
              <a:rPr lang="pt-BR" sz="2400" dirty="0" err="1" smtClean="0"/>
              <a:t>second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> (</a:t>
            </a:r>
            <a:r>
              <a:rPr lang="pt-BR" sz="2400" dirty="0" err="1" smtClean="0"/>
              <a:t>thematic</a:t>
            </a:r>
            <a:r>
              <a:rPr lang="pt-BR" sz="2400" dirty="0" smtClean="0"/>
              <a:t> </a:t>
            </a:r>
            <a:r>
              <a:rPr lang="pt-BR" sz="2400" dirty="0" err="1" smtClean="0"/>
              <a:t>reports</a:t>
            </a:r>
            <a:r>
              <a:rPr lang="pt-B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6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Transition</a:t>
            </a:r>
            <a:r>
              <a:rPr lang="pt-BR" b="1" dirty="0" smtClean="0"/>
              <a:t> </a:t>
            </a:r>
            <a:r>
              <a:rPr lang="pt-BR" b="1" dirty="0" err="1" smtClean="0"/>
              <a:t>from</a:t>
            </a:r>
            <a:r>
              <a:rPr lang="pt-BR" b="1" dirty="0" smtClean="0"/>
              <a:t> 1st </a:t>
            </a:r>
            <a:r>
              <a:rPr lang="pt-BR" b="1" dirty="0" err="1" smtClean="0"/>
              <a:t>to</a:t>
            </a:r>
            <a:r>
              <a:rPr lang="pt-BR" b="1" dirty="0" smtClean="0"/>
              <a:t> 2nd </a:t>
            </a:r>
            <a:r>
              <a:rPr lang="pt-BR" b="1" dirty="0" err="1" smtClean="0"/>
              <a:t>cycle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>
                <a:solidFill>
                  <a:srgbClr val="FF0000"/>
                </a:solidFill>
              </a:rPr>
              <a:t>Main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issues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1.</a:t>
            </a:r>
            <a:r>
              <a:rPr lang="pt-BR" sz="2400" dirty="0" smtClean="0"/>
              <a:t>  </a:t>
            </a:r>
            <a:r>
              <a:rPr lang="pt-BR" sz="2400" b="1" dirty="0" err="1" smtClean="0"/>
              <a:t>conclusion</a:t>
            </a:r>
            <a:r>
              <a:rPr lang="pt-BR" sz="2400" dirty="0" smtClean="0"/>
              <a:t> </a:t>
            </a:r>
            <a:r>
              <a:rPr lang="pt-BR" sz="2400" dirty="0" smtClean="0"/>
              <a:t>of </a:t>
            </a:r>
            <a:r>
              <a:rPr lang="pt-BR" sz="2400" dirty="0" err="1" smtClean="0"/>
              <a:t>first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2.  </a:t>
            </a:r>
            <a:r>
              <a:rPr lang="pt-BR" sz="2400" b="1" dirty="0" smtClean="0"/>
              <a:t>follow-up</a:t>
            </a:r>
            <a:r>
              <a:rPr lang="pt-BR" sz="2400" dirty="0" smtClean="0"/>
              <a:t> </a:t>
            </a:r>
            <a:r>
              <a:rPr lang="pt-BR" sz="2400" dirty="0" err="1" smtClean="0"/>
              <a:t>on</a:t>
            </a:r>
            <a:r>
              <a:rPr lang="pt-BR" sz="2400" dirty="0" smtClean="0"/>
              <a:t> </a:t>
            </a:r>
            <a:r>
              <a:rPr lang="pt-BR" sz="2400" dirty="0" err="1" smtClean="0"/>
              <a:t>first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3.  </a:t>
            </a:r>
            <a:r>
              <a:rPr lang="pt-BR" sz="2400" dirty="0" smtClean="0"/>
              <a:t>self-</a:t>
            </a:r>
            <a:r>
              <a:rPr lang="pt-BR" sz="2400" dirty="0" err="1" smtClean="0"/>
              <a:t>assessment</a:t>
            </a:r>
            <a:r>
              <a:rPr lang="pt-BR" sz="2400" dirty="0" smtClean="0"/>
              <a:t> </a:t>
            </a:r>
            <a:r>
              <a:rPr lang="pt-BR" sz="2400" b="1" dirty="0" err="1" smtClean="0"/>
              <a:t>checklist</a:t>
            </a:r>
            <a:r>
              <a:rPr lang="pt-BR" sz="2400" dirty="0" smtClean="0"/>
              <a:t> for </a:t>
            </a:r>
            <a:r>
              <a:rPr lang="pt-BR" sz="2400" dirty="0" err="1" smtClean="0"/>
              <a:t>second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4.  </a:t>
            </a:r>
            <a:r>
              <a:rPr lang="pt-BR" sz="2400" b="1" dirty="0" err="1" smtClean="0"/>
              <a:t>launch</a:t>
            </a:r>
            <a:r>
              <a:rPr lang="pt-BR" sz="2400" dirty="0" smtClean="0"/>
              <a:t>, procedures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timelines</a:t>
            </a:r>
            <a:r>
              <a:rPr lang="pt-BR" sz="2400" dirty="0" smtClean="0"/>
              <a:t> for </a:t>
            </a:r>
            <a:r>
              <a:rPr lang="pt-BR" sz="2400" dirty="0" err="1" smtClean="0"/>
              <a:t>second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5.  </a:t>
            </a:r>
            <a:r>
              <a:rPr lang="pt-BR" sz="2400" b="1" dirty="0" err="1" smtClean="0"/>
              <a:t>funding</a:t>
            </a:r>
            <a:r>
              <a:rPr lang="pt-BR" sz="2400" dirty="0" smtClean="0"/>
              <a:t> </a:t>
            </a:r>
            <a:r>
              <a:rPr lang="pt-BR" sz="2400" dirty="0" smtClean="0"/>
              <a:t>of </a:t>
            </a:r>
            <a:r>
              <a:rPr lang="pt-BR" sz="2400" dirty="0" err="1" smtClean="0"/>
              <a:t>second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6.  </a:t>
            </a:r>
            <a:r>
              <a:rPr lang="pt-BR" sz="2400" b="1" dirty="0" err="1" smtClean="0"/>
              <a:t>institutional</a:t>
            </a:r>
            <a:r>
              <a:rPr lang="pt-BR" sz="2400" dirty="0" smtClean="0"/>
              <a:t> </a:t>
            </a:r>
            <a:r>
              <a:rPr lang="pt-BR" sz="2400" dirty="0" err="1" smtClean="0"/>
              <a:t>arrangements</a:t>
            </a:r>
            <a:r>
              <a:rPr lang="pt-BR" sz="2400" dirty="0" smtClean="0"/>
              <a:t> </a:t>
            </a:r>
            <a:r>
              <a:rPr lang="pt-BR" sz="2400" dirty="0" err="1" smtClean="0"/>
              <a:t>during</a:t>
            </a:r>
            <a:r>
              <a:rPr lang="pt-BR" sz="2400" dirty="0" smtClean="0"/>
              <a:t> </a:t>
            </a:r>
            <a:r>
              <a:rPr lang="pt-BR" sz="2400" dirty="0" err="1" smtClean="0"/>
              <a:t>second</a:t>
            </a:r>
            <a:r>
              <a:rPr lang="pt-BR" sz="2400" dirty="0" smtClean="0"/>
              <a:t> </a:t>
            </a:r>
            <a:r>
              <a:rPr lang="pt-BR" sz="2400" dirty="0" err="1" smtClean="0"/>
              <a:t>cycle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r>
              <a:rPr lang="pt-BR" b="1" dirty="0" err="1" smtClean="0">
                <a:solidFill>
                  <a:srgbClr val="FF0000"/>
                </a:solidFill>
              </a:rPr>
              <a:t>Process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- </a:t>
            </a:r>
            <a:r>
              <a:rPr lang="pt-BR" sz="2400" dirty="0" err="1" smtClean="0"/>
              <a:t>pre-Conference</a:t>
            </a:r>
            <a:r>
              <a:rPr lang="pt-BR" sz="2400" dirty="0" smtClean="0"/>
              <a:t> informal </a:t>
            </a:r>
            <a:r>
              <a:rPr lang="pt-BR" sz="2400" b="1" dirty="0" err="1" smtClean="0"/>
              <a:t>consultations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- COSP </a:t>
            </a:r>
            <a:r>
              <a:rPr lang="pt-BR" sz="2400" b="1" dirty="0" err="1" smtClean="0"/>
              <a:t>resolution</a:t>
            </a:r>
            <a:endParaRPr lang="pt-BR" sz="2400" b="1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731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UNCAC Implementation Review Mechanism</vt:lpstr>
      <vt:lpstr>«Review of the review»</vt:lpstr>
      <vt:lpstr>Performance assessment</vt:lpstr>
      <vt:lpstr>Current follow-up procedures</vt:lpstr>
      <vt:lpstr>Possible follow-up on first cycle</vt:lpstr>
      <vt:lpstr>Functions of IRG and WG</vt:lpstr>
      <vt:lpstr>Transition from 1st to 2nd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Review Mechanism</dc:title>
  <dc:creator>Heloísa</dc:creator>
  <cp:lastModifiedBy>MiVie</cp:lastModifiedBy>
  <cp:revision>24</cp:revision>
  <dcterms:created xsi:type="dcterms:W3CDTF">2015-06-01T18:32:40Z</dcterms:created>
  <dcterms:modified xsi:type="dcterms:W3CDTF">2015-06-04T07:06:05Z</dcterms:modified>
</cp:coreProperties>
</file>